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946"/>
  </p:normalViewPr>
  <p:slideViewPr>
    <p:cSldViewPr snapToGrid="0" snapToObjects="1">
      <p:cViewPr varScale="1">
        <p:scale>
          <a:sx n="115" d="100"/>
          <a:sy n="115" d="100"/>
        </p:scale>
        <p:origin x="47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en.wikipedia.org/wiki/List_of_areas_of_London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en.wikipedia.org/wiki/Central_London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BF145-1A91-E441-967B-9CE016A517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Battle of Neighborhoods</a:t>
            </a:r>
            <a:br>
              <a:rPr lang="en-US" sz="5400" dirty="0"/>
            </a:br>
            <a:br>
              <a:rPr lang="en-US" sz="5400" dirty="0"/>
            </a:br>
            <a:r>
              <a:rPr lang="en-US" sz="2400" dirty="0"/>
              <a:t>Starting up a business in Fitness Industry in Central London     </a:t>
            </a:r>
            <a:br>
              <a:rPr lang="en-US" sz="5400" dirty="0"/>
            </a:b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BAD546-8634-3049-BA62-1029554CFA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Applied Data Science Capstone Project</a:t>
            </a:r>
          </a:p>
          <a:p>
            <a:pPr algn="r"/>
            <a:r>
              <a:rPr lang="en-US" dirty="0"/>
              <a:t>Ashish Nagpal</a:t>
            </a:r>
          </a:p>
        </p:txBody>
      </p:sp>
    </p:spTree>
    <p:extLst>
      <p:ext uri="{BB962C8B-B14F-4D97-AF65-F5344CB8AC3E}">
        <p14:creationId xmlns:p14="http://schemas.microsoft.com/office/powerpoint/2010/main" val="5311719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A2AAA-08D8-2F44-844B-CC963DAA3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  <a:br>
              <a:rPr lang="en-US" dirty="0"/>
            </a:br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3CDE3-221C-B046-B86B-BA9B8785F5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884010"/>
          </a:xfrm>
        </p:spPr>
        <p:txBody>
          <a:bodyPr/>
          <a:lstStyle/>
          <a:p>
            <a:r>
              <a:rPr lang="en-US" dirty="0"/>
              <a:t>One hot coding performed to analyze each neighborhood with its number of gyms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ED7A8ACA-671F-B544-81F3-9A120F4CBD5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69268" y="1748118"/>
            <a:ext cx="7315200" cy="424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351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3C368-1DE9-0341-B1F9-BAF7192C8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  <a:br>
              <a:rPr lang="en-US" dirty="0"/>
            </a:br>
            <a:r>
              <a:rPr lang="en-US" dirty="0"/>
              <a:t>Grouping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D78C8-8F0F-3644-BC38-65C43A78A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1166398"/>
          </a:xfrm>
        </p:spPr>
        <p:txBody>
          <a:bodyPr/>
          <a:lstStyle/>
          <a:p>
            <a:r>
              <a:rPr lang="en-US" dirty="0"/>
              <a:t>Grouped in descending order, the neighborhood with most gyms at the top </a:t>
            </a:r>
          </a:p>
          <a:p>
            <a:r>
              <a:rPr lang="en-US" dirty="0"/>
              <a:t>These are the top 5 neighborhoods for potential business location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9298B6F-AE68-FF42-BDD5-156EC505A83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69268" y="2212041"/>
            <a:ext cx="7315200" cy="243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013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E9FD2-68F2-D84A-B77F-E8E6E3A90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C569A-4312-014F-B4C2-D8D853FA31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30739"/>
          </a:xfrm>
        </p:spPr>
        <p:txBody>
          <a:bodyPr/>
          <a:lstStyle/>
          <a:p>
            <a:r>
              <a:rPr lang="en-US" dirty="0"/>
              <a:t>Top 5 Potential Locations Plotted using Folium</a:t>
            </a:r>
          </a:p>
        </p:txBody>
      </p:sp>
      <p:pic>
        <p:nvPicPr>
          <p:cNvPr id="4" name="Picture 3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A0C733FF-7749-7B4E-8331-1F54C1F8E604}"/>
              </a:ext>
            </a:extLst>
          </p:cNvPr>
          <p:cNvPicPr/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9268" y="1394846"/>
            <a:ext cx="7315200" cy="459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355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E276D-9506-6C48-AD97-34B3AFF25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63919-8AC4-1E46-8AA9-6C9E03C03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on-growing fitness industry for decades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business is to cater to fitness needs of the people – fitness equipment (personal and commercial), clothing, supplements and other accessories.</a:t>
            </a:r>
            <a:r>
              <a:rPr lang="en-GB" dirty="0"/>
              <a:t> </a:t>
            </a:r>
          </a:p>
          <a:p>
            <a:endParaRPr lang="en-GB" dirty="0"/>
          </a:p>
          <a:p>
            <a:r>
              <a:rPr lang="en-US" dirty="0"/>
              <a:t>Seeks interest of entrepreneurs or businesspeople looking to enter the fitness industry</a:t>
            </a:r>
          </a:p>
          <a:p>
            <a:endParaRPr lang="en-US" dirty="0"/>
          </a:p>
          <a:p>
            <a:r>
              <a:rPr lang="en-US" dirty="0">
                <a:solidFill>
                  <a:schemeClr val="accent1"/>
                </a:solidFill>
              </a:rPr>
              <a:t>Location to start this business in Central London?</a:t>
            </a:r>
            <a:r>
              <a:rPr lang="en-GB" dirty="0">
                <a:solidFill>
                  <a:schemeClr val="accent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52667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106EE-2B19-2E45-BD96-A6D1D6C96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n-US" dirty="0"/>
              <a:t>Data Acquisition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CD6CB-A107-6B4D-A43D-4A3A44B3EE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9"/>
            <a:ext cx="7315200" cy="1610150"/>
          </a:xfrm>
        </p:spPr>
        <p:txBody>
          <a:bodyPr>
            <a:normAutofit/>
          </a:bodyPr>
          <a:lstStyle/>
          <a:p>
            <a:r>
              <a:rPr lang="en-US" dirty="0"/>
              <a:t>List of Neighborhoods in London, England from Wikipedia page </a:t>
            </a:r>
            <a:r>
              <a:rPr lang="en-US" u="sng" dirty="0">
                <a:hlinkClick r:id="rId2"/>
              </a:rPr>
              <a:t>https://en.wikipedia.org/wiki/List_of_areas_of_London</a:t>
            </a:r>
            <a:r>
              <a:rPr lang="en-US" dirty="0"/>
              <a:t>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London Neighborhoods Data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01921BC-01F8-A148-A1E2-3CC5DEE4D143}"/>
              </a:ext>
            </a:extLst>
          </p:cNvPr>
          <p:cNvPicPr/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9268" y="2474259"/>
            <a:ext cx="7315200" cy="339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97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AE73B-48DC-4B4D-B755-764645BD8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  <a:br>
              <a:rPr lang="en-US" dirty="0"/>
            </a:br>
            <a:r>
              <a:rPr lang="en-US" dirty="0"/>
              <a:t>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93BD8-2CF0-DA46-8060-BE676C1810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232284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London Neighborhoods Data</a:t>
            </a:r>
          </a:p>
          <a:p>
            <a:r>
              <a:rPr lang="en-US" dirty="0"/>
              <a:t>Changing Column Names</a:t>
            </a:r>
          </a:p>
          <a:p>
            <a:r>
              <a:rPr lang="en-US" dirty="0"/>
              <a:t>Removing unnecessary Values such as numbered citations</a:t>
            </a:r>
          </a:p>
          <a:p>
            <a:r>
              <a:rPr lang="en-US" dirty="0"/>
              <a:t>Converting OS grid ref to geographical coordinates</a:t>
            </a:r>
          </a:p>
          <a:p>
            <a:r>
              <a:rPr lang="en-US" dirty="0"/>
              <a:t>Dropping irrelevant columns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4929184D-58FD-CE46-BA0D-65257E8113C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69268" y="3402175"/>
            <a:ext cx="7315200" cy="232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068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E48DB-1B62-DA4E-BD79-CB6D75278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  <a:br>
              <a:rPr lang="en-US" dirty="0"/>
            </a:br>
            <a:r>
              <a:rPr lang="en-US" dirty="0"/>
              <a:t>Slicing – </a:t>
            </a:r>
            <a:br>
              <a:rPr lang="en-US" dirty="0"/>
            </a:br>
            <a:r>
              <a:rPr lang="en-US" dirty="0"/>
              <a:t>Borough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7F2F0-D777-D046-B946-1CD517FBE4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1879092"/>
          </a:xfrm>
        </p:spPr>
        <p:txBody>
          <a:bodyPr/>
          <a:lstStyle/>
          <a:p>
            <a:r>
              <a:rPr lang="en-US" dirty="0"/>
              <a:t>Use the London Neighborhoods Data to slice the Boroughs included in Central London, as per information available here </a:t>
            </a:r>
            <a:r>
              <a:rPr lang="en-GB" u="sng" dirty="0">
                <a:hlinkClick r:id="rId2"/>
              </a:rPr>
              <a:t>https://en.wikipedia.org/wiki/Central_London</a:t>
            </a:r>
            <a:r>
              <a:rPr lang="en-GB" dirty="0"/>
              <a:t> 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Central London </a:t>
            </a:r>
            <a:r>
              <a:rPr lang="en-GB" dirty="0" err="1"/>
              <a:t>Neighborhoods</a:t>
            </a:r>
            <a:r>
              <a:rPr lang="en-GB" dirty="0"/>
              <a:t> Data</a:t>
            </a:r>
            <a:r>
              <a:rPr lang="en-US" dirty="0"/>
              <a:t> 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E8615C8-BEFC-B944-8F9F-80C9A7BD395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869268" y="3054350"/>
            <a:ext cx="7315200" cy="267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757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37F1F-86C1-5C4C-92B1-89BB38344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Map Plotting -  Neighborhoods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1A803-D863-554B-8F7B-66EB5D4CC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480598"/>
          </a:xfrm>
        </p:spPr>
        <p:txBody>
          <a:bodyPr/>
          <a:lstStyle/>
          <a:p>
            <a:r>
              <a:rPr lang="en-US" dirty="0"/>
              <a:t>All Neighborhoods of Central London plotted using Folium</a:t>
            </a:r>
          </a:p>
        </p:txBody>
      </p:sp>
      <p:pic>
        <p:nvPicPr>
          <p:cNvPr id="6" name="Picture 5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F6E90D51-743B-4D49-A78F-3B371A2029A7}"/>
              </a:ext>
            </a:extLst>
          </p:cNvPr>
          <p:cNvPicPr/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9268" y="1609598"/>
            <a:ext cx="7315200" cy="4384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436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943F1-77B2-5244-9872-71538C2F1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Foursquare </a:t>
            </a:r>
            <a:br>
              <a:rPr lang="en-US" dirty="0"/>
            </a:br>
            <a:r>
              <a:rPr lang="en-US" dirty="0"/>
              <a:t>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13F7A-E25F-1445-A250-118AF63651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857116"/>
          </a:xfrm>
        </p:spPr>
        <p:txBody>
          <a:bodyPr/>
          <a:lstStyle/>
          <a:p>
            <a:r>
              <a:rPr lang="en-US" dirty="0"/>
              <a:t>Get top 100 venues and its respective category in all neighborhoods in Central London using geographical coordinates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4C491B00-9363-DF45-B52C-581FFD7D5175}"/>
              </a:ext>
            </a:extLst>
          </p:cNvPr>
          <p:cNvPicPr/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9268" y="1926328"/>
            <a:ext cx="7315200" cy="406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033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1CDA8-F207-2B43-8D56-CD46539A0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  <a:br>
              <a:rPr lang="en-US" dirty="0"/>
            </a:br>
            <a:r>
              <a:rPr lang="en-US" dirty="0"/>
              <a:t>Slicing-</a:t>
            </a:r>
            <a:br>
              <a:rPr lang="en-US" dirty="0"/>
            </a:br>
            <a:r>
              <a:rPr lang="en-US" dirty="0"/>
              <a:t>Venue</a:t>
            </a:r>
            <a:br>
              <a:rPr lang="en-US" dirty="0"/>
            </a:br>
            <a:r>
              <a:rPr lang="en-US" dirty="0"/>
              <a:t>Category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509E3-F5A0-7A46-B72D-D4FF0EB24D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816774"/>
          </a:xfrm>
        </p:spPr>
        <p:txBody>
          <a:bodyPr/>
          <a:lstStyle/>
          <a:p>
            <a:r>
              <a:rPr lang="en-US" dirty="0"/>
              <a:t>All Venues with categories </a:t>
            </a:r>
            <a:r>
              <a:rPr lang="en-GB" dirty="0"/>
              <a:t>'Gym', 'Gym / Fitness </a:t>
            </a:r>
            <a:r>
              <a:rPr lang="en-GB" dirty="0" err="1"/>
              <a:t>Center</a:t>
            </a:r>
            <a:r>
              <a:rPr lang="en-GB" dirty="0"/>
              <a:t>', 'Gym Pool', 'Gymnastics Gym’ sliced</a:t>
            </a:r>
            <a:endParaRPr lang="en-US" dirty="0"/>
          </a:p>
        </p:txBody>
      </p:sp>
      <p:pic>
        <p:nvPicPr>
          <p:cNvPr id="4" name="Picture 3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BF3F567C-15B2-FE49-812B-E446DFF3D548}"/>
              </a:ext>
            </a:extLst>
          </p:cNvPr>
          <p:cNvPicPr/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46856" y="1680882"/>
            <a:ext cx="7337612" cy="4313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840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6CDF8-F235-6A4C-BBD8-5C1FB93AD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Plotting – </a:t>
            </a:r>
            <a:br>
              <a:rPr lang="en-US" dirty="0"/>
            </a:br>
            <a:r>
              <a:rPr lang="en-US" dirty="0"/>
              <a:t>Gyms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F2C67-FDE0-9B45-A6A8-7358A5801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61280"/>
          </a:xfrm>
        </p:spPr>
        <p:txBody>
          <a:bodyPr/>
          <a:lstStyle/>
          <a:p>
            <a:r>
              <a:rPr lang="en-US" dirty="0"/>
              <a:t>All gyms plotted on Folium Map</a:t>
            </a:r>
          </a:p>
        </p:txBody>
      </p:sp>
      <p:pic>
        <p:nvPicPr>
          <p:cNvPr id="4" name="Picture 3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77C2D06E-1900-1B42-80C9-4278C5DAD858}"/>
              </a:ext>
            </a:extLst>
          </p:cNvPr>
          <p:cNvPicPr/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69268" y="1696275"/>
            <a:ext cx="7315200" cy="4297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388047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299</Words>
  <Application>Microsoft Macintosh PowerPoint</Application>
  <PresentationFormat>Widescreen</PresentationFormat>
  <Paragraphs>40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Corbel</vt:lpstr>
      <vt:lpstr>Wingdings 2</vt:lpstr>
      <vt:lpstr>Frame</vt:lpstr>
      <vt:lpstr>Battle of Neighborhoods  Starting up a business in Fitness Industry in Central London      </vt:lpstr>
      <vt:lpstr>The Problem</vt:lpstr>
      <vt:lpstr>Data Acquisition</vt:lpstr>
      <vt:lpstr>Data  Cleaning</vt:lpstr>
      <vt:lpstr>Data  Slicing –  Borough</vt:lpstr>
      <vt:lpstr>Map Plotting -  Neighborhoods</vt:lpstr>
      <vt:lpstr>Using Foursquare  API</vt:lpstr>
      <vt:lpstr>Data Slicing- Venue Category</vt:lpstr>
      <vt:lpstr>Map Plotting –  Gyms</vt:lpstr>
      <vt:lpstr>Data Analysis</vt:lpstr>
      <vt:lpstr>Data Grouping</vt:lpstr>
      <vt:lpstr>Result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Battle of Neighborhoods  Starting up a business in Fitness Industry in Central London      </dc:title>
  <dc:creator>Ashish Nagpal</dc:creator>
  <cp:lastModifiedBy>Ashish Nagpal</cp:lastModifiedBy>
  <cp:revision>6</cp:revision>
  <dcterms:created xsi:type="dcterms:W3CDTF">2020-06-18T09:32:55Z</dcterms:created>
  <dcterms:modified xsi:type="dcterms:W3CDTF">2020-06-18T11:10:21Z</dcterms:modified>
</cp:coreProperties>
</file>